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Lst>
  <p:notesMasterIdLst>
    <p:notesMasterId r:id="rId11"/>
  </p:notesMasterIdLst>
  <p:handoutMasterIdLst>
    <p:handoutMasterId r:id="rId12"/>
  </p:handoutMasterIdLst>
  <p:sldIdLst>
    <p:sldId id="257" r:id="rId6"/>
    <p:sldId id="2147469712" r:id="rId7"/>
    <p:sldId id="259" r:id="rId8"/>
    <p:sldId id="258" r:id="rId9"/>
    <p:sldId id="260" r:id="rId1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A366FA-8ACA-4CC7-A291-6017A5DBAA4F}">
          <p14:sldIdLst>
            <p14:sldId id="257"/>
          </p14:sldIdLst>
        </p14:section>
        <p14:section name="Excel layouts" id="{4B07B213-42D9-4A54-8A13-3A5B55255160}">
          <p14:sldIdLst>
            <p14:sldId id="2147469712"/>
            <p14:sldId id="259"/>
            <p14:sldId id="258"/>
            <p14:sldId id="260"/>
          </p14:sldIdLst>
        </p14:section>
        <p14:section name="Automation" id="{121420A3-8509-41A2-922A-504F664C38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commentAuthors" Target="commentAuthor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11/8/2022 6:10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11/7/2022 11:11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emf"/></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81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76729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884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937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10873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66306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425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732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endParaRPr lang="en-US" dirty="0"/>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marL="0" marR="0" lvl="0" indent="0" algn="l" defTabSz="91433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Production</a:t>
            </a:r>
          </a:p>
        </p:txBody>
      </p:sp>
    </p:spTree>
    <p:extLst>
      <p:ext uri="{BB962C8B-B14F-4D97-AF65-F5344CB8AC3E}">
        <p14:creationId xmlns:p14="http://schemas.microsoft.com/office/powerpoint/2010/main" val="1102082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63225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984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60931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49852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4344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69183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73987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6961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100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75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459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376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1442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11/8/2022</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0820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937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795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3718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275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8924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87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50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275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661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0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6922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933104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60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99950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56873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0306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1423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68607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66761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7666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13988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3552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301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85313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54188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image" Target="../media/image38.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7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31713050"/>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 id="2147485244" r:id="rId14"/>
    <p:sldLayoutId id="2147485245" r:id="rId15"/>
    <p:sldLayoutId id="2147485246" r:id="rId16"/>
    <p:sldLayoutId id="2147485247" r:id="rId17"/>
    <p:sldLayoutId id="2147485248" r:id="rId18"/>
    <p:sldLayoutId id="2147485249" r:id="rId19"/>
    <p:sldLayoutId id="2147485250" r:id="rId20"/>
    <p:sldLayoutId id="2147485251" r:id="rId21"/>
    <p:sldLayoutId id="2147485252" r:id="rId22"/>
    <p:sldLayoutId id="2147485253" r:id="rId23"/>
    <p:sldLayoutId id="2147485254" r:id="rId24"/>
    <p:sldLayoutId id="2147485255" r:id="rId25"/>
    <p:sldLayoutId id="2147485256" r:id="rId26"/>
    <p:sldLayoutId id="2147485257" r:id="rId27"/>
    <p:sldLayoutId id="2147485258" r:id="rId28"/>
    <p:sldLayoutId id="2147485259" r:id="rId29"/>
    <p:sldLayoutId id="2147485260" r:id="rId30"/>
    <p:sldLayoutId id="2147485261" r:id="rId31"/>
    <p:sldLayoutId id="2147485262" r:id="rId32"/>
    <p:sldLayoutId id="2147485263" r:id="rId33"/>
    <p:sldLayoutId id="2147485264" r:id="rId34"/>
    <p:sldLayoutId id="2147485265" r:id="rId35"/>
    <p:sldLayoutId id="2147485266" r:id="rId36"/>
    <p:sldLayoutId id="2147485267" r:id="rId37"/>
    <p:sldLayoutId id="2147485268" r:id="rId38"/>
    <p:sldLayoutId id="2147485269" r:id="rId39"/>
    <p:sldLayoutId id="2147485270" r:id="rId40"/>
    <p:sldLayoutId id="2147485271" r:id="rId41"/>
    <p:sldLayoutId id="2147485272" r:id="rId42"/>
    <p:sldLayoutId id="2147485273" r:id="rId43"/>
    <p:sldLayoutId id="2147485274" r:id="rId44"/>
    <p:sldLayoutId id="2147485275" r:id="rId45"/>
    <p:sldLayoutId id="2147485276" r:id="rId46"/>
    <p:sldLayoutId id="2147485277" r:id="rId47"/>
    <p:sldLayoutId id="214748527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gb/dynamics365/business-central/ui-excel-report-layouts?tabs=any-report" TargetMode="External"/><Relationship Id="rId2" Type="http://schemas.openxmlformats.org/officeDocument/2006/relationships/hyperlink" Target="https://aka.ms/bcexcelsamples" TargetMode="External"/><Relationship Id="rId1" Type="http://schemas.openxmlformats.org/officeDocument/2006/relationships/slideLayout" Target="../slideLayouts/slideLayout14.xml"/><Relationship Id="rId4" Type="http://schemas.openxmlformats.org/officeDocument/2006/relationships/hyperlink" Target="https://github.com/microsoft/BCTech/blob/master/samples/Excel/VIDEOS.m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F45-C2D7-0588-22D6-BFE6B848FBD8}"/>
              </a:ext>
            </a:extLst>
          </p:cNvPr>
          <p:cNvSpPr>
            <a:spLocks noGrp="1"/>
          </p:cNvSpPr>
          <p:nvPr>
            <p:ph type="title"/>
          </p:nvPr>
        </p:nvSpPr>
        <p:spPr>
          <a:xfrm>
            <a:off x="588263" y="457200"/>
            <a:ext cx="11018520" cy="553998"/>
          </a:xfrm>
        </p:spPr>
        <p:txBody>
          <a:bodyPr wrap="square" anchor="t">
            <a:normAutofit/>
          </a:bodyPr>
          <a:lstStyle/>
          <a:p>
            <a:r>
              <a:rPr lang="en-GB" dirty="0"/>
              <a:t>Get the app from aka.ms/</a:t>
            </a:r>
            <a:r>
              <a:rPr lang="en-GB" dirty="0" err="1"/>
              <a:t>bctelemetryreport</a:t>
            </a:r>
            <a:endParaRPr lang="en-DK" dirty="0"/>
          </a:p>
        </p:txBody>
      </p:sp>
      <p:pic>
        <p:nvPicPr>
          <p:cNvPr id="4" name="Picture 3" descr="Graphical user interface, text, application&#10;&#10;Description automatically generated">
            <a:extLst>
              <a:ext uri="{FF2B5EF4-FFF2-40B4-BE49-F238E27FC236}">
                <a16:creationId xmlns:a16="http://schemas.microsoft.com/office/drawing/2014/main" id="{171F5848-6B34-9D6E-CFB6-9512B8E31A0F}"/>
              </a:ext>
            </a:extLst>
          </p:cNvPr>
          <p:cNvPicPr>
            <a:picLocks noChangeAspect="1"/>
          </p:cNvPicPr>
          <p:nvPr/>
        </p:nvPicPr>
        <p:blipFill>
          <a:blip r:embed="rId2"/>
          <a:stretch>
            <a:fillRect/>
          </a:stretch>
        </p:blipFill>
        <p:spPr>
          <a:xfrm>
            <a:off x="3062937" y="1435100"/>
            <a:ext cx="6061364" cy="4833938"/>
          </a:xfrm>
          <a:prstGeom prst="rect">
            <a:avLst/>
          </a:prstGeom>
          <a:noFill/>
        </p:spPr>
      </p:pic>
    </p:spTree>
    <p:extLst>
      <p:ext uri="{BB962C8B-B14F-4D97-AF65-F5344CB8AC3E}">
        <p14:creationId xmlns:p14="http://schemas.microsoft.com/office/powerpoint/2010/main" val="35178963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a:xfrm>
            <a:off x="588263" y="457200"/>
            <a:ext cx="11018520" cy="553998"/>
          </a:xfrm>
        </p:spPr>
        <p:txBody>
          <a:bodyPr wrap="square" anchor="t">
            <a:normAutofit/>
          </a:bodyPr>
          <a:lstStyle/>
          <a:p>
            <a:r>
              <a:rPr lang="en-US" dirty="0"/>
              <a:t>Excel layouts in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sz="quarter" idx="10"/>
          </p:nvPr>
        </p:nvSpPr>
        <p:spPr>
          <a:xfrm>
            <a:off x="584200" y="1435100"/>
            <a:ext cx="11018838" cy="4833938"/>
          </a:xfrm>
        </p:spPr>
        <p:txBody>
          <a:bodyPr wrap="square">
            <a:normAutofit/>
          </a:bodyPr>
          <a:lstStyle/>
          <a:p>
            <a:pPr>
              <a:lnSpc>
                <a:spcPct val="90000"/>
              </a:lnSpc>
            </a:pPr>
            <a:r>
              <a:rPr lang="en-US" sz="2400" b="1" dirty="0"/>
              <a:t>Interactive reports </a:t>
            </a:r>
            <a:r>
              <a:rPr lang="en-US" sz="2400" dirty="0"/>
              <a:t>(Not designed for print, One report can serve multiple purposes (filtering, sorting, slicers, pivot tables etc.)</a:t>
            </a:r>
          </a:p>
          <a:p>
            <a:pPr>
              <a:lnSpc>
                <a:spcPct val="90000"/>
              </a:lnSpc>
            </a:pPr>
            <a:r>
              <a:rPr lang="en-US" sz="2400" b="1" dirty="0" err="1"/>
              <a:t>Mix’n’match</a:t>
            </a:r>
            <a:r>
              <a:rPr lang="en-US" sz="2400" b="1" dirty="0"/>
              <a:t> data</a:t>
            </a:r>
            <a:r>
              <a:rPr lang="en-US" sz="2400" dirty="0"/>
              <a:t> from Business Central with other data sources (</a:t>
            </a:r>
            <a:r>
              <a:rPr lang="en-US" sz="2400" dirty="0" err="1"/>
              <a:t>Sharepoint</a:t>
            </a:r>
            <a:r>
              <a:rPr lang="en-US" sz="2400" dirty="0"/>
              <a:t> lists, On-premises databases, files, APIs, …) using Power Query in the report.</a:t>
            </a:r>
          </a:p>
          <a:p>
            <a:pPr>
              <a:lnSpc>
                <a:spcPct val="90000"/>
              </a:lnSpc>
            </a:pPr>
            <a:r>
              <a:rPr lang="en-US" sz="2400" b="1" dirty="0"/>
              <a:t>Use built-in, advanced Excel features to do post-processing </a:t>
            </a:r>
            <a:r>
              <a:rPr lang="en-US" sz="2400" dirty="0"/>
              <a:t>on rendered reports (triggering automation flows, Organization data types, What-if analyses, Forecast sheet, Analyze Data with support for natural language)</a:t>
            </a:r>
          </a:p>
          <a:p>
            <a:pPr>
              <a:lnSpc>
                <a:spcPct val="90000"/>
              </a:lnSpc>
            </a:pPr>
            <a:r>
              <a:rPr lang="en-US" sz="2400" b="1" dirty="0"/>
              <a:t>Rich collaboration capabilities</a:t>
            </a:r>
            <a:r>
              <a:rPr lang="en-US" sz="2400" dirty="0"/>
              <a:t> (commenting, sharing, protecting for certain audiences) on a report</a:t>
            </a:r>
          </a:p>
          <a:p>
            <a:pPr>
              <a:lnSpc>
                <a:spcPct val="90000"/>
              </a:lnSpc>
            </a:pPr>
            <a:r>
              <a:rPr lang="en-US" sz="2400" b="1" dirty="0"/>
              <a:t>Democratized design experience</a:t>
            </a:r>
            <a:r>
              <a:rPr lang="en-US" sz="2400" dirty="0"/>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p:txBody>
          <a:bodyPr/>
          <a:lstStyle/>
          <a:p>
            <a:r>
              <a:rPr lang="en-US" sz="3600" dirty="0"/>
              <a:t>End users can make report layouts with Excel</a:t>
            </a:r>
            <a:endParaRPr lang="en-DK"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Excel layouts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69989"/>
          </a:xfrm>
        </p:spPr>
        <p:txBody>
          <a:bodyPr/>
          <a:lstStyle/>
          <a:p>
            <a:r>
              <a:rPr lang="en-GB" dirty="0"/>
              <a:t>Maybe collaborate closer on reporting?</a:t>
            </a:r>
          </a:p>
          <a:p>
            <a:pPr lvl="1"/>
            <a:r>
              <a:rPr lang="en-GB" dirty="0"/>
              <a:t>You as partner can focus on AL report objects and customer can focus on layout</a:t>
            </a:r>
          </a:p>
          <a:p>
            <a:pPr lvl="1"/>
            <a:r>
              <a:rPr lang="en-GB" dirty="0"/>
              <a:t>Introduce Power Query in Excel</a:t>
            </a:r>
          </a:p>
          <a:p>
            <a:pPr lvl="1"/>
            <a:r>
              <a:rPr lang="en-GB" dirty="0"/>
              <a:t>Maybe PoC reports that mix data from Business Central with other data sources (Using Power Query)</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Excel layouts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2289858"/>
          </a:xfrm>
        </p:spPr>
        <p:txBody>
          <a:bodyPr/>
          <a:lstStyle/>
          <a:p>
            <a:r>
              <a:rPr lang="en-GB" dirty="0"/>
              <a:t>Showcase sample layouts from </a:t>
            </a:r>
            <a:r>
              <a:rPr lang="en-GB" dirty="0">
                <a:hlinkClick r:id="rId2"/>
              </a:rPr>
              <a:t>https://aka.ms/bcexcelsamples</a:t>
            </a:r>
            <a:r>
              <a:rPr lang="en-GB" dirty="0"/>
              <a:t> </a:t>
            </a:r>
          </a:p>
          <a:p>
            <a:r>
              <a:rPr lang="en-GB" dirty="0"/>
              <a:t>Maybe do a presentation on Excel layouts. Sample presentation is available from </a:t>
            </a:r>
            <a:r>
              <a:rPr lang="en-GB" dirty="0">
                <a:hlinkClick r:id="rId2"/>
              </a:rPr>
              <a:t>https://aka.ms/bcexcelsamples</a:t>
            </a:r>
            <a:r>
              <a:rPr lang="en-GB" dirty="0"/>
              <a:t> </a:t>
            </a:r>
            <a:endParaRPr lang="en-DK" dirty="0"/>
          </a:p>
        </p:txBody>
      </p:sp>
    </p:spTree>
    <p:extLst>
      <p:ext uri="{BB962C8B-B14F-4D97-AF65-F5344CB8AC3E}">
        <p14:creationId xmlns:p14="http://schemas.microsoft.com/office/powerpoint/2010/main" val="25959138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Excel layouts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515356"/>
          </a:xfrm>
        </p:spPr>
        <p:txBody>
          <a:bodyPr/>
          <a:lstStyle/>
          <a:p>
            <a:r>
              <a:rPr lang="en-GB" dirty="0"/>
              <a:t>Samples</a:t>
            </a:r>
          </a:p>
          <a:p>
            <a:r>
              <a:rPr lang="en-GB" dirty="0">
                <a:hlinkClick r:id="rId2"/>
              </a:rPr>
              <a:t>https://aka.ms/bcexcelsamples</a:t>
            </a:r>
            <a:endParaRPr lang="en-GB" dirty="0"/>
          </a:p>
          <a:p>
            <a:endParaRPr lang="en-GB" dirty="0"/>
          </a:p>
          <a:p>
            <a:r>
              <a:rPr lang="en-GB" dirty="0"/>
              <a:t>Documentation</a:t>
            </a:r>
          </a:p>
          <a:p>
            <a:r>
              <a:rPr lang="en-GB" dirty="0">
                <a:hlinkClick r:id="rId3"/>
              </a:rPr>
              <a:t>Working with Excel Layouts - Business Central | Microsoft Learn</a:t>
            </a:r>
            <a:r>
              <a:rPr lang="en-GB" dirty="0"/>
              <a:t> </a:t>
            </a:r>
          </a:p>
          <a:p>
            <a:endParaRPr lang="en-GB" dirty="0"/>
          </a:p>
          <a:p>
            <a:r>
              <a:rPr lang="en-GB" dirty="0"/>
              <a:t>Videos</a:t>
            </a:r>
          </a:p>
          <a:p>
            <a:r>
              <a:rPr lang="en-GB" dirty="0">
                <a:hlinkClick r:id="rId4"/>
              </a:rPr>
              <a:t>https://github.com/microsoft/BCTech/blob/master/samples/Excel/VIDEOS.md</a:t>
            </a:r>
            <a:r>
              <a:rPr lang="en-GB" dirty="0"/>
              <a:t> </a:t>
            </a:r>
          </a:p>
          <a:p>
            <a:endParaRPr lang="en-GB" dirty="0"/>
          </a:p>
          <a:p>
            <a:endParaRPr lang="en-DK" dirty="0"/>
          </a:p>
        </p:txBody>
      </p:sp>
    </p:spTree>
    <p:extLst>
      <p:ext uri="{BB962C8B-B14F-4D97-AF65-F5344CB8AC3E}">
        <p14:creationId xmlns:p14="http://schemas.microsoft.com/office/powerpoint/2010/main" val="3667439544"/>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f5accd2d-e9ed-4882-b8f6-ca7c1eeea95d"/>
    <ds:schemaRef ds:uri="http://schemas.microsoft.com/office/2006/metadata/properties"/>
    <ds:schemaRef ds:uri="http://purl.org/dc/elements/1.1/"/>
    <ds:schemaRef ds:uri="http://schemas.microsoft.com/sharepoint/v3"/>
    <ds:schemaRef ds:uri="http://purl.org/dc/dcmitype/"/>
    <ds:schemaRef ds:uri="http://schemas.microsoft.com/office/2006/documentManagement/types"/>
    <ds:schemaRef ds:uri="http://schemas.microsoft.com/office/infopath/2007/PartnerControls"/>
    <ds:schemaRef ds:uri="53675443-ad4a-4290-9480-cf89861045ed"/>
    <ds:schemaRef ds:uri="http://schemas.openxmlformats.org/package/2006/metadata/core-properties"/>
    <ds:schemaRef ds:uri="230e9df3-be65-4c73-a93b-d1236ebd677e"/>
    <ds:schemaRef ds:uri="http://purl.org/dc/terms/"/>
  </ds:schemaRefs>
</ds:datastoreItem>
</file>

<file path=customXml/itemProps2.xml><?xml version="1.0" encoding="utf-8"?>
<ds:datastoreItem xmlns:ds="http://schemas.openxmlformats.org/officeDocument/2006/customXml" ds:itemID="{D9B87FE3-6E6E-44B5-80F8-8681B5DE362E}">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628</TotalTime>
  <Words>295</Words>
  <Application>Microsoft Office PowerPoint</Application>
  <PresentationFormat>Widescreen</PresentationFormat>
  <Paragraphs>26</Paragraphs>
  <Slides>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vt:i4>
      </vt:variant>
    </vt:vector>
  </HeadingPairs>
  <TitlesOfParts>
    <vt:vector size="12" baseType="lpstr">
      <vt:lpstr>Arial</vt:lpstr>
      <vt:lpstr>Consolas</vt:lpstr>
      <vt:lpstr>Segoe UI</vt:lpstr>
      <vt:lpstr>Segoe UI Semibold</vt:lpstr>
      <vt:lpstr>Wingdings</vt:lpstr>
      <vt:lpstr>Microsoft D365 template</vt:lpstr>
      <vt:lpstr>1_Microsoft Ignite 16/9 White Template</vt:lpstr>
      <vt:lpstr>Get the app from aka.ms/bctelemetryreport</vt:lpstr>
      <vt:lpstr>Excel layouts in five bullets</vt:lpstr>
      <vt:lpstr>How to see if customer is using Excel layouts</vt:lpstr>
      <vt:lpstr>End users can make report layouts with Excel</vt:lpstr>
      <vt:lpstr>Excel layouts 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8</cp:revision>
  <dcterms:created xsi:type="dcterms:W3CDTF">2022-09-06T10:42:26Z</dcterms:created>
  <dcterms:modified xsi:type="dcterms:W3CDTF">2022-11-08T05:59:24Z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